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30" autoAdjust="0"/>
    <p:restoredTop sz="94747" autoAdjust="0"/>
  </p:normalViewPr>
  <p:slideViewPr>
    <p:cSldViewPr>
      <p:cViewPr varScale="1">
        <p:scale>
          <a:sx n="114" d="100"/>
          <a:sy n="114" d="100"/>
        </p:scale>
        <p:origin x="1524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452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6B6E98-53ED-4F28-BCD8-AC0E4389D21E}" type="datetimeFigureOut">
              <a:rPr lang="ru-RU" smtClean="0"/>
              <a:t>22.11.2018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F8534-06E1-4742-B5E1-B15EF778EB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90049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6B6E98-53ED-4F28-BCD8-AC0E4389D21E}" type="datetimeFigureOut">
              <a:rPr lang="ru-RU" smtClean="0"/>
              <a:t>22.11.2018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F8534-06E1-4742-B5E1-B15EF778EB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9742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6B6E98-53ED-4F28-BCD8-AC0E4389D21E}" type="datetimeFigureOut">
              <a:rPr lang="ru-RU" smtClean="0"/>
              <a:t>22.11.2018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F8534-06E1-4742-B5E1-B15EF778EB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95479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6B6E98-53ED-4F28-BCD8-AC0E4389D21E}" type="datetimeFigureOut">
              <a:rPr lang="ru-RU" smtClean="0"/>
              <a:t>22.11.2018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F8534-06E1-4742-B5E1-B15EF778EB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48849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6B6E98-53ED-4F28-BCD8-AC0E4389D21E}" type="datetimeFigureOut">
              <a:rPr lang="ru-RU" smtClean="0"/>
              <a:t>22.11.2018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F8534-06E1-4742-B5E1-B15EF778EB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36033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6B6E98-53ED-4F28-BCD8-AC0E4389D21E}" type="datetimeFigureOut">
              <a:rPr lang="ru-RU" smtClean="0"/>
              <a:t>22.11.2018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F8534-06E1-4742-B5E1-B15EF778EB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42479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6B6E98-53ED-4F28-BCD8-AC0E4389D21E}" type="datetimeFigureOut">
              <a:rPr lang="ru-RU" smtClean="0"/>
              <a:t>22.11.2018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F8534-06E1-4742-B5E1-B15EF778EB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11882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6B6E98-53ED-4F28-BCD8-AC0E4389D21E}" type="datetimeFigureOut">
              <a:rPr lang="ru-RU" smtClean="0"/>
              <a:t>22.11.2018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F8534-06E1-4742-B5E1-B15EF778EB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75315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6B6E98-53ED-4F28-BCD8-AC0E4389D21E}" type="datetimeFigureOut">
              <a:rPr lang="ru-RU" smtClean="0"/>
              <a:t>22.11.2018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F8534-06E1-4742-B5E1-B15EF778EB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88941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6B6E98-53ED-4F28-BCD8-AC0E4389D21E}" type="datetimeFigureOut">
              <a:rPr lang="ru-RU" smtClean="0"/>
              <a:t>22.11.2018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F8534-06E1-4742-B5E1-B15EF778EB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61973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6B6E98-53ED-4F28-BCD8-AC0E4389D21E}" type="datetimeFigureOut">
              <a:rPr lang="ru-RU" smtClean="0"/>
              <a:t>22.11.2018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DF8534-06E1-4742-B5E1-B15EF778EB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57035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6B6E98-53ED-4F28-BCD8-AC0E4389D21E}" type="datetimeFigureOut">
              <a:rPr lang="ru-RU" smtClean="0"/>
              <a:t>22.11.2018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DF8534-06E1-4742-B5E1-B15EF778EB8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37559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Действия </a:t>
            </a:r>
            <a:r>
              <a:rPr lang="ru-RU" dirty="0" smtClean="0"/>
              <a:t>при </a:t>
            </a:r>
            <a:r>
              <a:rPr lang="ru-RU" dirty="0"/>
              <a:t>угрозе террористического акта на территории организации и в случае его совершения</a:t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 flipV="1">
            <a:off x="1371600" y="5638799"/>
            <a:ext cx="6400800" cy="45719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87760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FF0000"/>
                </a:solidFill>
              </a:rPr>
              <a:t>Если в силу сложившихся обстоятельств сотрудник стал заложником, то необходимо: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 fontScale="47500" lnSpcReduction="20000"/>
          </a:bodyPr>
          <a:lstStyle/>
          <a:p>
            <a:r>
              <a:rPr lang="ru-RU" sz="2900" dirty="0" smtClean="0"/>
              <a:t>1. Выполнять требования преступников, если это не связано с причинением ущерба жизни и здоровью людей. Не противоречить преступникам, не рисковать жизнью окружающих и своей собственной.</a:t>
            </a:r>
          </a:p>
          <a:p>
            <a:endParaRPr lang="ru-RU" dirty="0" smtClean="0"/>
          </a:p>
          <a:p>
            <a:r>
              <a:rPr lang="ru-RU" sz="2900" dirty="0" smtClean="0"/>
              <a:t>2. Не допускать действий, которые могут спровоцировать нападающих к применению оружия и привести к человеческим жертвам.</a:t>
            </a:r>
          </a:p>
          <a:p>
            <a:endParaRPr lang="ru-RU" dirty="0" smtClean="0"/>
          </a:p>
          <a:p>
            <a:r>
              <a:rPr lang="ru-RU" sz="2900" dirty="0" smtClean="0"/>
              <a:t>3. Если имеется возможность, без ущерба жизни и здоровью заложников, передать информацию о количестве преступников, их вооружении и экипировке, особенностях поведения и манеры ведения разговора и т.д. в правоохранительные органы.</a:t>
            </a:r>
          </a:p>
          <a:p>
            <a:endParaRPr lang="ru-RU" dirty="0" smtClean="0"/>
          </a:p>
          <a:p>
            <a:r>
              <a:rPr lang="ru-RU" sz="2900" dirty="0" smtClean="0"/>
              <a:t>4. Если будет проводиться операция по освобождению заложников силовым методом, то необходимо создать максимум условий правоохранительным органам своим поведением для успешного ее проведения (лечь на пол, лицом вниз или сесть у стены и т.д.).</a:t>
            </a:r>
            <a:endParaRPr lang="ru-RU" sz="2900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628800"/>
            <a:ext cx="4038600" cy="4392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99601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После взрыва необходимо следовать важным правилам: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rmAutofit fontScale="62500" lnSpcReduction="20000"/>
          </a:bodyPr>
          <a:lstStyle/>
          <a:p>
            <a:r>
              <a:rPr lang="ru-RU" dirty="0" smtClean="0"/>
              <a:t>убедитесь в том, что Вы не получили серьезных травм;</a:t>
            </a:r>
          </a:p>
          <a:p>
            <a:r>
              <a:rPr lang="ru-RU" dirty="0" smtClean="0"/>
              <a:t>успокойтесь и прежде чем предпринимать какие-либо действия, внимательно осмотритесь; постарайтесь по возможности оказать первую помощь другим пострадавшим; помните о возможности новых взрывов, обвалов, разрушений и, по возможности, спокойно покиньте опасное место;</a:t>
            </a:r>
          </a:p>
          <a:p>
            <a:r>
              <a:rPr lang="ru-RU" dirty="0" smtClean="0"/>
              <a:t>если у вас есть мобильный телефон – позвоните в службу спасения по телефону «112»;</a:t>
            </a:r>
          </a:p>
          <a:p>
            <a:r>
              <a:rPr lang="ru-RU" dirty="0" smtClean="0"/>
              <a:t>стучать с целью привлечения внимания спасателей лучше по трубам</a:t>
            </a:r>
            <a:endParaRPr lang="ru-RU" dirty="0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556792"/>
            <a:ext cx="4038600" cy="45365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01471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ru-RU" sz="1800" b="0" i="0" dirty="0" smtClean="0">
                <a:solidFill>
                  <a:srgbClr val="FF0000"/>
                </a:solidFill>
                <a:effectLst/>
                <a:latin typeface="Arial"/>
              </a:rPr>
              <a:t>В преступных целях террористами, как правило, используются типичные взрывчатые вещества заводского и самодельного изготовления, а также иные опасные вещества и смеси, способные к взрыву при определенных условиях</a:t>
            </a:r>
            <a:r>
              <a:rPr lang="ru-RU" sz="1100" b="0" i="0" dirty="0" smtClean="0">
                <a:solidFill>
                  <a:srgbClr val="FF0000"/>
                </a:solidFill>
                <a:effectLst/>
                <a:latin typeface="Arial"/>
              </a:rPr>
              <a:t>.</a:t>
            </a:r>
            <a:endParaRPr lang="ru-RU" sz="1100" dirty="0">
              <a:solidFill>
                <a:srgbClr val="FF0000"/>
              </a:solidFill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Взрывчатые вещества</a:t>
            </a:r>
            <a:endParaRPr lang="ru-R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48544" y="3055144"/>
            <a:ext cx="2857500" cy="2190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ru-RU" dirty="0" smtClean="0"/>
              <a:t>Боеприпасы</a:t>
            </a:r>
            <a:endParaRPr lang="ru-RU" dirty="0"/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1912" y="3007519"/>
            <a:ext cx="304800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892142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Пиротехнические средства</a:t>
            </a:r>
            <a:endParaRPr lang="ru-RU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4500" y="1958181"/>
            <a:ext cx="5715000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09115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Признаки, указывающие на наличие взрывного устройства</a:t>
            </a:r>
            <a:r>
              <a:rPr lang="ru-RU" dirty="0">
                <a:solidFill>
                  <a:srgbClr val="FF0000"/>
                </a:solidFill>
              </a:rPr>
              <a:t>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400" dirty="0" smtClean="0"/>
              <a:t>предметы, находящиеся в определенном месте и во время, когда они там не должны, как вам кажется быть;</a:t>
            </a:r>
          </a:p>
          <a:p>
            <a:endParaRPr lang="ru-RU" sz="2400" dirty="0" smtClean="0"/>
          </a:p>
          <a:p>
            <a:r>
              <a:rPr lang="ru-RU" sz="2400" dirty="0" smtClean="0"/>
              <a:t>виднеющаяся проволока, фольга;</a:t>
            </a:r>
          </a:p>
          <a:p>
            <a:endParaRPr lang="ru-RU" sz="2400" dirty="0" smtClean="0"/>
          </a:p>
          <a:p>
            <a:r>
              <a:rPr lang="ru-RU" sz="2400" dirty="0" smtClean="0"/>
              <a:t>подозрительные звуки, щелчки, тиканье часов.</a:t>
            </a:r>
          </a:p>
          <a:p>
            <a:r>
              <a:rPr lang="ru-RU" sz="2400" dirty="0" smtClean="0"/>
              <a:t> В качестве камуфляжа для взрывных устройств используются обычные бытовые предметы: сумки, пакеты, свертки, коробки, игрушки и т.п.</a:t>
            </a:r>
          </a:p>
          <a:p>
            <a:endParaRPr lang="ru-RU" sz="2400" dirty="0" smtClean="0"/>
          </a:p>
        </p:txBody>
      </p:sp>
    </p:spTree>
    <p:extLst>
      <p:ext uri="{BB962C8B-B14F-4D97-AF65-F5344CB8AC3E}">
        <p14:creationId xmlns:p14="http://schemas.microsoft.com/office/powerpoint/2010/main" val="3715508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1839575" cy="826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70840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Признаки ''бомбы-письма'' и ''бомбы-посылки''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r>
              <a:rPr lang="ru-RU" sz="7200" b="0" dirty="0" smtClean="0">
                <a:effectLst/>
                <a:latin typeface="Arial"/>
              </a:rPr>
              <a:t>не предусмотренная перепиской корреспонденция;</a:t>
            </a:r>
          </a:p>
          <a:p>
            <a:r>
              <a:rPr lang="ru-RU" sz="7200" b="0" dirty="0" smtClean="0">
                <a:effectLst/>
                <a:latin typeface="Arial"/>
              </a:rPr>
              <a:t>почта, доставленная неизвестным способом или в необычное место;</a:t>
            </a:r>
          </a:p>
          <a:p>
            <a:r>
              <a:rPr lang="ru-RU" sz="7200" b="0" dirty="0" smtClean="0">
                <a:effectLst/>
                <a:latin typeface="Arial"/>
              </a:rPr>
              <a:t>нестандартная упаковка;</a:t>
            </a:r>
          </a:p>
          <a:p>
            <a:r>
              <a:rPr lang="ru-RU" sz="7200" b="0" dirty="0" smtClean="0">
                <a:effectLst/>
                <a:latin typeface="Arial"/>
              </a:rPr>
              <a:t>твердый, неровный или неправильной формы конверт;</a:t>
            </a:r>
          </a:p>
          <a:p>
            <a:r>
              <a:rPr lang="ru-RU" sz="7200" b="0" dirty="0" smtClean="0">
                <a:effectLst/>
                <a:latin typeface="Arial"/>
              </a:rPr>
              <a:t>виднеющаяся проволока, фольга;</a:t>
            </a:r>
          </a:p>
          <a:p>
            <a:r>
              <a:rPr lang="ru-RU" sz="7200" b="0" dirty="0" smtClean="0">
                <a:effectLst/>
                <a:latin typeface="Arial"/>
              </a:rPr>
              <a:t>подозрительные звуки, щелчки, тиканье часов или запахи из почтового отправления;</a:t>
            </a:r>
          </a:p>
          <a:p>
            <a:r>
              <a:rPr lang="ru-RU" sz="7200" b="0" dirty="0" smtClean="0">
                <a:effectLst/>
                <a:latin typeface="Arial"/>
              </a:rPr>
              <a:t>отсутствие надписей;</a:t>
            </a:r>
          </a:p>
          <a:p>
            <a:r>
              <a:rPr lang="ru-RU" sz="7200" b="0" dirty="0" smtClean="0">
                <a:effectLst/>
                <a:latin typeface="Arial"/>
              </a:rPr>
              <a:t>неправильное написание имени, должности или их отсутствие;</a:t>
            </a:r>
          </a:p>
          <a:p>
            <a:r>
              <a:rPr lang="ru-RU" sz="7200" b="0" dirty="0" smtClean="0">
                <a:effectLst/>
                <a:latin typeface="Arial"/>
              </a:rPr>
              <a:t>адрес написан от руки печатными буквами или плохо напечатан;</a:t>
            </a:r>
          </a:p>
          <a:p>
            <a:r>
              <a:rPr lang="ru-RU" sz="7200" b="0" dirty="0" smtClean="0">
                <a:effectLst/>
                <a:latin typeface="Arial"/>
              </a:rPr>
              <a:t>адрес исполнен наклеенными буквами, которые вырезаны из печатных изданий;</a:t>
            </a:r>
          </a:p>
          <a:p>
            <a:r>
              <a:rPr lang="ru-RU" sz="7200" b="0" dirty="0" smtClean="0">
                <a:effectLst/>
                <a:latin typeface="Arial"/>
              </a:rPr>
              <a:t>неграмотное написание адреса;</a:t>
            </a:r>
          </a:p>
          <a:p>
            <a:r>
              <a:rPr lang="ru-RU" sz="7200" b="0" dirty="0" smtClean="0">
                <a:effectLst/>
                <a:latin typeface="Arial"/>
              </a:rPr>
              <a:t>наличие особых отметок (''личное'', ''конфиденциальное'' и т. д.);</a:t>
            </a:r>
          </a:p>
          <a:p>
            <a:r>
              <a:rPr lang="ru-RU" sz="7200" b="0" dirty="0" smtClean="0">
                <a:effectLst/>
                <a:latin typeface="Arial"/>
              </a:rPr>
              <a:t>превышение веса почтового отправления;</a:t>
            </a:r>
          </a:p>
          <a:p>
            <a:r>
              <a:rPr lang="ru-RU" sz="7200" b="0" dirty="0" smtClean="0">
                <a:effectLst/>
                <a:latin typeface="Arial"/>
              </a:rPr>
              <a:t>пятна, обесцвечивание или использование водонепроницаемой бумаги, наличие в упаковке веревок, лент.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28893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000" dirty="0" smtClean="0"/>
              <a:t>Будьте особо бдительными и остерегайтесь людей, одетых явно </a:t>
            </a:r>
            <a:r>
              <a:rPr lang="ru-RU" sz="2000" dirty="0" smtClean="0">
                <a:solidFill>
                  <a:srgbClr val="FF0000"/>
                </a:solidFill>
              </a:rPr>
              <a:t>не по сезону</a:t>
            </a:r>
            <a:r>
              <a:rPr lang="ru-RU" sz="2000" dirty="0" smtClean="0"/>
              <a:t>; если вы видите летом человека, одетого в плащ или толстую куртку – будьте внимательны – </a:t>
            </a:r>
            <a:r>
              <a:rPr lang="ru-RU" sz="2000" dirty="0" smtClean="0">
                <a:solidFill>
                  <a:srgbClr val="FF0000"/>
                </a:solidFill>
              </a:rPr>
              <a:t>под такой одеждой </a:t>
            </a:r>
            <a:r>
              <a:rPr lang="ru-RU" sz="2000" dirty="0" smtClean="0"/>
              <a:t>террористы чаще всего </a:t>
            </a:r>
            <a:r>
              <a:rPr lang="ru-RU" sz="2000" dirty="0" smtClean="0">
                <a:solidFill>
                  <a:srgbClr val="FF0000"/>
                </a:solidFill>
              </a:rPr>
              <a:t>прячут бомбы</a:t>
            </a:r>
            <a:endParaRPr lang="ru-RU" sz="2000" dirty="0">
              <a:solidFill>
                <a:srgbClr val="FF0000"/>
              </a:solidFill>
            </a:endParaRPr>
          </a:p>
        </p:txBody>
      </p:sp>
      <p:pic>
        <p:nvPicPr>
          <p:cNvPr id="409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556792"/>
            <a:ext cx="7992887" cy="4752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38259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dirty="0" smtClean="0">
                <a:solidFill>
                  <a:srgbClr val="FF0000"/>
                </a:solidFill>
              </a:rPr>
              <a:t>Действия сотрудников при обнаружении взрывных устройств и подозрительных предметов.</a:t>
            </a:r>
            <a:endParaRPr lang="ru-RU" sz="3200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r>
              <a:rPr lang="ru-RU" dirty="0" smtClean="0"/>
              <a:t>При обнаружении взрывных устройств и подозрительных предметов необходимо:</a:t>
            </a:r>
          </a:p>
          <a:p>
            <a:endParaRPr lang="ru-RU" dirty="0" smtClean="0"/>
          </a:p>
          <a:p>
            <a:r>
              <a:rPr lang="ru-RU" dirty="0" smtClean="0"/>
              <a:t>1. Незамедлительно сообщить о случившемся в правоохранительные органы, службу спасения по телефону 01 или руководству организации.</a:t>
            </a:r>
          </a:p>
          <a:p>
            <a:endParaRPr lang="ru-RU" dirty="0" smtClean="0"/>
          </a:p>
          <a:p>
            <a:r>
              <a:rPr lang="ru-RU" dirty="0" smtClean="0"/>
              <a:t>2. Не трогать, не вскрывать и не перемещать находку. Запомнить время её обнаружения. Помните: внешний вид предмета может скрывать его настоящее назначение. В качестве камуфляжа для взрывных устройств используются обычные бытовые предметы: сумки, пакеты, свертки, коробки, игрушки и т.д.</a:t>
            </a:r>
          </a:p>
          <a:p>
            <a:endParaRPr lang="ru-RU" dirty="0" smtClean="0"/>
          </a:p>
          <a:p>
            <a:r>
              <a:rPr lang="ru-RU" dirty="0" smtClean="0"/>
              <a:t>Не предпринимать самостоятельно никаких действий с предметами, похожими на взрывное устройство, – это может привести к их взрыву, многочисленным жертвам и разрушениям!</a:t>
            </a:r>
          </a:p>
          <a:p>
            <a:endParaRPr lang="ru-RU" dirty="0" smtClean="0"/>
          </a:p>
          <a:p>
            <a:r>
              <a:rPr lang="ru-RU" dirty="0" smtClean="0"/>
              <a:t>3. Не подходить к взрывным устройствам и подозрительным предметам</a:t>
            </a:r>
          </a:p>
          <a:p>
            <a:r>
              <a:rPr lang="ru-RU" dirty="0" smtClean="0"/>
              <a:t>4. Обеспечить возможность беспрепятственного подъезда к месту обнаружения взрывных устройств автомашин правоохранительных органов, скорой помощи, органов управления по делам ГОЧС, служб эксплуатации.</a:t>
            </a:r>
          </a:p>
          <a:p>
            <a:endParaRPr lang="ru-RU" dirty="0" smtClean="0"/>
          </a:p>
          <a:p>
            <a:r>
              <a:rPr lang="ru-RU" dirty="0" smtClean="0"/>
              <a:t>5. Обеспечить присутствие на работе лиц, обнаруживших находку, до прибытия оперативно-следственной группы и фиксацию их данных.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33356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 smtClean="0">
                <a:solidFill>
                  <a:srgbClr val="FF0000"/>
                </a:solidFill>
              </a:rPr>
              <a:t>Действия сотрудников при получении угрозы применения</a:t>
            </a:r>
            <a:br>
              <a:rPr lang="ru-RU" sz="2800" dirty="0" smtClean="0">
                <a:solidFill>
                  <a:srgbClr val="FF0000"/>
                </a:solidFill>
              </a:rPr>
            </a:br>
            <a:r>
              <a:rPr lang="ru-RU" sz="2800" dirty="0" smtClean="0">
                <a:solidFill>
                  <a:srgbClr val="FF0000"/>
                </a:solidFill>
              </a:rPr>
              <a:t>взрывных устройств по телефону.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>
            <a:noAutofit/>
          </a:bodyPr>
          <a:lstStyle/>
          <a:p>
            <a:r>
              <a:rPr lang="ru-RU" sz="1600" dirty="0" smtClean="0"/>
              <a:t>1. Не оставлять без внимания ни одного подобного звонка.</a:t>
            </a:r>
          </a:p>
          <a:p>
            <a:endParaRPr lang="ru-RU" sz="1600" dirty="0" smtClean="0"/>
          </a:p>
          <a:p>
            <a:r>
              <a:rPr lang="ru-RU" sz="1600" dirty="0" smtClean="0"/>
              <a:t>2. Передать полученную информацию в правоохранительные органы.</a:t>
            </a:r>
          </a:p>
          <a:p>
            <a:endParaRPr lang="ru-RU" sz="1600" dirty="0" smtClean="0"/>
          </a:p>
          <a:p>
            <a:r>
              <a:rPr lang="ru-RU" sz="1600" dirty="0" smtClean="0"/>
              <a:t>3. Постараться дословно запомнить разговор, а лучше записать его на бумаге.</a:t>
            </a:r>
          </a:p>
          <a:p>
            <a:endParaRPr lang="ru-RU" sz="1600" dirty="0" smtClean="0"/>
          </a:p>
          <a:p>
            <a:r>
              <a:rPr lang="ru-RU" sz="1600" dirty="0" smtClean="0"/>
              <a:t>4. Запомнить пол, возраст звонившего и особенности его речи</a:t>
            </a:r>
          </a:p>
          <a:p>
            <a:r>
              <a:rPr lang="ru-RU" sz="1600" dirty="0"/>
              <a:t>5</a:t>
            </a:r>
            <a:r>
              <a:rPr lang="ru-RU" sz="1600" dirty="0" smtClean="0"/>
              <a:t>. Постараться добиться от звонящего максимального промежутка времени доведения его требований до должностных лиц или для принятия руководством решения.</a:t>
            </a:r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700808"/>
            <a:ext cx="4038600" cy="4392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2455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</TotalTime>
  <Words>684</Words>
  <Application>Microsoft Office PowerPoint</Application>
  <PresentationFormat>Экран (4:3)</PresentationFormat>
  <Paragraphs>63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4" baseType="lpstr">
      <vt:lpstr>Arial</vt:lpstr>
      <vt:lpstr>Calibri</vt:lpstr>
      <vt:lpstr>Тема Office</vt:lpstr>
      <vt:lpstr>Действия при угрозе террористического акта на территории организации и в случае его совершения </vt:lpstr>
      <vt:lpstr>В преступных целях террористами, как правило, используются типичные взрывчатые вещества заводского и самодельного изготовления, а также иные опасные вещества и смеси, способные к взрыву при определенных условиях.</vt:lpstr>
      <vt:lpstr>Пиротехнические средства</vt:lpstr>
      <vt:lpstr>Признаки, указывающие на наличие взрывного устройства:</vt:lpstr>
      <vt:lpstr>Презентация PowerPoint</vt:lpstr>
      <vt:lpstr>Признаки ''бомбы-письма'' и ''бомбы-посылки''</vt:lpstr>
      <vt:lpstr>Будьте особо бдительными и остерегайтесь людей, одетых явно не по сезону; если вы видите летом человека, одетого в плащ или толстую куртку – будьте внимательны – под такой одеждой террористы чаще всего прячут бомбы</vt:lpstr>
      <vt:lpstr>Действия сотрудников при обнаружении взрывных устройств и подозрительных предметов.</vt:lpstr>
      <vt:lpstr>Действия сотрудников при получении угрозы применения взрывных устройств по телефону.</vt:lpstr>
      <vt:lpstr>Если в силу сложившихся обстоятельств сотрудник стал заложником, то необходимо:</vt:lpstr>
      <vt:lpstr>После взрыва необходимо следовать важным правилам: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Действия работников организации при угрозе террористического акта на территории организации и в случае его совершения</dc:title>
  <dc:creator>Денис</dc:creator>
  <cp:lastModifiedBy>User</cp:lastModifiedBy>
  <cp:revision>7</cp:revision>
  <dcterms:created xsi:type="dcterms:W3CDTF">2018-11-01T14:23:17Z</dcterms:created>
  <dcterms:modified xsi:type="dcterms:W3CDTF">2018-11-22T08:51:42Z</dcterms:modified>
</cp:coreProperties>
</file>